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 Combined Eulerian-Lagrangian Data Representation for Large-Scale applications.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5600"/>
            </a:lvl1pPr>
          </a:lstStyle>
          <a:p>
            <a:pPr/>
            <a:r>
              <a:t>A Combined Eulerian-Lagrangian Data Representation for Large-Scale applications.</a:t>
            </a:r>
          </a:p>
        </p:txBody>
      </p:sp>
      <p:sp>
        <p:nvSpPr>
          <p:cNvPr id="120" name="Authors - Franz Sauer, Jinrong Xie, Kwan- Liu."/>
          <p:cNvSpPr txBox="1"/>
          <p:nvPr>
            <p:ph type="subTitle" sz="quarter" idx="1"/>
          </p:nvPr>
        </p:nvSpPr>
        <p:spPr>
          <a:xfrm>
            <a:off x="7084913" y="5029199"/>
            <a:ext cx="4649888" cy="1852068"/>
          </a:xfrm>
          <a:prstGeom prst="rect">
            <a:avLst/>
          </a:prstGeom>
        </p:spPr>
        <p:txBody>
          <a:bodyPr/>
          <a:lstStyle/>
          <a:p>
            <a:pPr/>
            <a:r>
              <a:t>Authors - Franz Sauer, Jinrong Xie, Kwan- Liu.  </a:t>
            </a:r>
          </a:p>
        </p:txBody>
      </p:sp>
      <p:sp>
        <p:nvSpPr>
          <p:cNvPr id="121" name="-Kottur Abhishek Anand"/>
          <p:cNvSpPr txBox="1"/>
          <p:nvPr/>
        </p:nvSpPr>
        <p:spPr>
          <a:xfrm>
            <a:off x="3859956" y="6690766"/>
            <a:ext cx="11099801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600"/>
            </a:lvl1pPr>
          </a:lstStyle>
          <a:p>
            <a:pPr/>
            <a:r>
              <a:t>-Kottur Abhishek Anand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ase-Studies &amp;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Case-Studies &amp;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Image Gallery"/>
          <p:cNvGrpSpPr/>
          <p:nvPr/>
        </p:nvGrpSpPr>
        <p:grpSpPr>
          <a:xfrm>
            <a:off x="861218" y="2044700"/>
            <a:ext cx="11282364" cy="6777733"/>
            <a:chOff x="0" y="0"/>
            <a:chExt cx="11282362" cy="6777732"/>
          </a:xfrm>
        </p:grpSpPr>
        <p:pic>
          <p:nvPicPr>
            <p:cNvPr id="157" name="Screen Shot 2018-04-24 at 10.34.50 PM.png" descr="Screen Shot 2018-04-24 at 10.34.50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52" r="0" b="252"/>
            <a:stretch>
              <a:fillRect/>
            </a:stretch>
          </p:blipFill>
          <p:spPr>
            <a:xfrm>
              <a:off x="0" y="0"/>
              <a:ext cx="11282363" cy="52537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Fig. a) No conditional query used. b) Conditionally querying unit cells that exhibit low plasma density. c) Conditionally querying unit cells that exhibit high plasma density."/>
            <p:cNvSpPr/>
            <p:nvPr/>
          </p:nvSpPr>
          <p:spPr>
            <a:xfrm>
              <a:off x="0" y="5329932"/>
              <a:ext cx="11282363" cy="144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800"/>
              </a:lvl1pPr>
            </a:lstStyle>
            <a:p>
              <a:pPr/>
              <a:r>
                <a:t>Fig. a) No conditional query used. b) Conditionally querying unit cells that exhibit low plasma density. c) Conditionally querying unit cells that exhibit high plasma density.</a:t>
              </a:r>
            </a:p>
          </p:txBody>
        </p:sp>
      </p:grpSp>
      <p:sp>
        <p:nvSpPr>
          <p:cNvPr id="160" name="Fusion Dataset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Fusion Dataset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Image Gallery"/>
          <p:cNvGrpSpPr/>
          <p:nvPr/>
        </p:nvGrpSpPr>
        <p:grpSpPr>
          <a:xfrm>
            <a:off x="571499" y="1955800"/>
            <a:ext cx="11861801" cy="7416800"/>
            <a:chOff x="0" y="0"/>
            <a:chExt cx="11861800" cy="7416800"/>
          </a:xfrm>
        </p:grpSpPr>
        <p:pic>
          <p:nvPicPr>
            <p:cNvPr id="162" name="Screen Shot 2018-04-24 at 10.58.02 PM.png" descr="Screen Shot 2018-04-24 at 10.58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559" t="0" r="1559" b="0"/>
            <a:stretch>
              <a:fillRect/>
            </a:stretch>
          </p:blipFill>
          <p:spPr>
            <a:xfrm>
              <a:off x="0" y="0"/>
              <a:ext cx="11861801" cy="675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" name="Fig. Comparing multi-resolution sampling schemes."/>
            <p:cNvSpPr/>
            <p:nvPr/>
          </p:nvSpPr>
          <p:spPr>
            <a:xfrm>
              <a:off x="0" y="6832600"/>
              <a:ext cx="11861801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800"/>
              </a:lvl1pPr>
            </a:lstStyle>
            <a:p>
              <a:pPr/>
              <a:r>
                <a:t>Fig. Comparing multi-resolution sampling schemes.</a:t>
              </a:r>
            </a:p>
          </p:txBody>
        </p:sp>
      </p:grpSp>
      <p:sp>
        <p:nvSpPr>
          <p:cNvPr id="165" name="Cosmology Dataset"/>
          <p:cNvSpPr txBox="1"/>
          <p:nvPr>
            <p:ph type="title" idx="4294967295"/>
          </p:nvPr>
        </p:nvSpPr>
        <p:spPr>
          <a:xfrm>
            <a:off x="762000" y="-35560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Cosmology Dataset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Image Gallery"/>
          <p:cNvGrpSpPr/>
          <p:nvPr/>
        </p:nvGrpSpPr>
        <p:grpSpPr>
          <a:xfrm>
            <a:off x="507355" y="2222500"/>
            <a:ext cx="11990090" cy="6146800"/>
            <a:chOff x="0" y="0"/>
            <a:chExt cx="11990089" cy="6146800"/>
          </a:xfrm>
        </p:grpSpPr>
        <p:pic>
          <p:nvPicPr>
            <p:cNvPr id="167" name="Screen Shot 2018-04-24 at 11.19.33 PM.png" descr="Screen Shot 2018-04-24 at 11.19.33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162" t="0" r="1162" b="0"/>
            <a:stretch>
              <a:fillRect/>
            </a:stretch>
          </p:blipFill>
          <p:spPr>
            <a:xfrm>
              <a:off x="0" y="0"/>
              <a:ext cx="11990090" cy="5308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Fig. a) 2D slice of Eulerian mixture ratio variable. b) Conditionally querying unit cells of specific mixture ratio. c/d) Zoomed views of particle structures in fig (b)"/>
            <p:cNvSpPr/>
            <p:nvPr/>
          </p:nvSpPr>
          <p:spPr>
            <a:xfrm>
              <a:off x="0" y="5384800"/>
              <a:ext cx="11990090" cy="762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Fig. a) 2D slice of Eulerian mixture ratio variable. b) Conditionally querying unit cells of specific mixture ratio. c/d) Zoomed views of particle structures in fig (b)</a:t>
              </a:r>
            </a:p>
          </p:txBody>
        </p:sp>
      </p:grpSp>
      <p:sp>
        <p:nvSpPr>
          <p:cNvPr id="170" name="Combustion Dataset"/>
          <p:cNvSpPr txBox="1"/>
          <p:nvPr>
            <p:ph type="title" idx="4294967295"/>
          </p:nvPr>
        </p:nvSpPr>
        <p:spPr>
          <a:xfrm>
            <a:off x="762000" y="-35560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Combustion Dataset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Image Gallery"/>
          <p:cNvGrpSpPr/>
          <p:nvPr/>
        </p:nvGrpSpPr>
        <p:grpSpPr>
          <a:xfrm>
            <a:off x="63996" y="21133"/>
            <a:ext cx="7847162" cy="4701978"/>
            <a:chOff x="0" y="0"/>
            <a:chExt cx="7847161" cy="4701976"/>
          </a:xfrm>
        </p:grpSpPr>
        <p:pic>
          <p:nvPicPr>
            <p:cNvPr id="172" name="Screen Shot 2018-04-24 at 11.25.12 PM.png" descr="Screen Shot 2018-04-24 at 11.25.12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493" r="0" b="1493"/>
            <a:stretch>
              <a:fillRect/>
            </a:stretch>
          </p:blipFill>
          <p:spPr>
            <a:xfrm>
              <a:off x="0" y="0"/>
              <a:ext cx="7847162" cy="41685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" name="Fig. Timing results to generate conditional query on fusion dataset."/>
            <p:cNvSpPr/>
            <p:nvPr/>
          </p:nvSpPr>
          <p:spPr>
            <a:xfrm>
              <a:off x="0" y="4244776"/>
              <a:ext cx="7847162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Fig. Timing results to generate conditional query on fusion dataset.</a:t>
              </a:r>
            </a:p>
          </p:txBody>
        </p:sp>
      </p:grpSp>
      <p:grpSp>
        <p:nvGrpSpPr>
          <p:cNvPr id="177" name="Image Gallery"/>
          <p:cNvGrpSpPr/>
          <p:nvPr/>
        </p:nvGrpSpPr>
        <p:grpSpPr>
          <a:xfrm>
            <a:off x="4973339" y="4890591"/>
            <a:ext cx="8005119" cy="4949727"/>
            <a:chOff x="0" y="0"/>
            <a:chExt cx="8005117" cy="4949725"/>
          </a:xfrm>
        </p:grpSpPr>
        <p:pic>
          <p:nvPicPr>
            <p:cNvPr id="175" name="Screen Shot 2018-04-24 at 11.25.26 PM.png" descr="Screen Shot 2018-04-24 at 11.25.26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2159" r="0" b="2159"/>
            <a:stretch>
              <a:fillRect/>
            </a:stretch>
          </p:blipFill>
          <p:spPr>
            <a:xfrm>
              <a:off x="0" y="0"/>
              <a:ext cx="8005118" cy="41115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" name="Fig. Timing results to generate biased multi-resolution sampling on cosmology dataset"/>
            <p:cNvSpPr/>
            <p:nvPr/>
          </p:nvSpPr>
          <p:spPr>
            <a:xfrm>
              <a:off x="0" y="4187725"/>
              <a:ext cx="8005118" cy="76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Fig. Timing results to generate biased multi-resolution sampling on cosmology dataset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hank you"/>
          <p:cNvSpPr txBox="1"/>
          <p:nvPr>
            <p:ph type="title" idx="4294967295"/>
          </p:nvPr>
        </p:nvSpPr>
        <p:spPr>
          <a:xfrm>
            <a:off x="952500" y="340360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Thank you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rib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Contributions</a:t>
            </a:r>
          </a:p>
        </p:txBody>
      </p:sp>
      <p:sp>
        <p:nvSpPr>
          <p:cNvPr id="124" name="A new indexing-based approach for enhanced analysis and visualisatio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new indexing-based approach for enhanced analysis and visualisation.</a:t>
            </a:r>
          </a:p>
          <a:p>
            <a:pPr/>
            <a:r>
              <a:t>An analytical tool for fast disk queries and out-of-core operations.</a:t>
            </a:r>
          </a:p>
          <a:p>
            <a:pPr/>
            <a:r>
              <a:t>Extend this to efficiently sample multi-resolution subsets of large-scale 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Eulerian and Lagrangian Repres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Eulerian and Lagrangian Representation</a:t>
            </a:r>
          </a:p>
        </p:txBody>
      </p:sp>
      <p:sp>
        <p:nvSpPr>
          <p:cNvPr id="127" name="Eulerian representation: Study of particles at a specific geometric location and tim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Eulerian representation: Study of particles at a specific geometric location and time.</a:t>
            </a:r>
          </a:p>
          <a:p>
            <a:pPr/>
            <a:r>
              <a:t>Lagrangian Representation: Study of movement of set of parcels throughout the domain.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ssociate each particle to a unique grid location based on euclidean separation distance."/>
          <p:cNvSpPr txBox="1"/>
          <p:nvPr>
            <p:ph type="body" sz="half" idx="1"/>
          </p:nvPr>
        </p:nvSpPr>
        <p:spPr>
          <a:xfrm>
            <a:off x="679226" y="7216030"/>
            <a:ext cx="11646348" cy="2327376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defRPr sz="3500"/>
            </a:lvl1pPr>
          </a:lstStyle>
          <a:p>
            <a:pPr/>
            <a:r>
              <a:t>Associate each particle to a unique grid location based on euclidean separation distance.</a:t>
            </a:r>
          </a:p>
        </p:txBody>
      </p:sp>
      <p:grpSp>
        <p:nvGrpSpPr>
          <p:cNvPr id="132" name="Image Gallery"/>
          <p:cNvGrpSpPr/>
          <p:nvPr/>
        </p:nvGrpSpPr>
        <p:grpSpPr>
          <a:xfrm>
            <a:off x="1149573" y="850900"/>
            <a:ext cx="10705654" cy="6769100"/>
            <a:chOff x="0" y="0"/>
            <a:chExt cx="10705653" cy="6769100"/>
          </a:xfrm>
        </p:grpSpPr>
        <p:pic>
          <p:nvPicPr>
            <p:cNvPr id="130" name="Screen Shot 2018-04-24 at 4.39.24 PM.png" descr="Screen Shot 2018-04-24 at 4.39.24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037" t="0" r="3037" b="0"/>
            <a:stretch>
              <a:fillRect/>
            </a:stretch>
          </p:blipFill>
          <p:spPr>
            <a:xfrm>
              <a:off x="0" y="0"/>
              <a:ext cx="10705654" cy="5829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" name="a) Unstructured Eulerian grid and Lagrangian particles. b) Particles as vectors from its nearest Eulerian grid point"/>
            <p:cNvSpPr/>
            <p:nvPr/>
          </p:nvSpPr>
          <p:spPr>
            <a:xfrm>
              <a:off x="0" y="5905500"/>
              <a:ext cx="10705654" cy="863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l">
                <a:spcBef>
                  <a:spcPts val="4200"/>
                </a:spcBef>
                <a:defRPr sz="2300"/>
              </a:lvl1pPr>
            </a:lstStyle>
            <a:p>
              <a:pPr/>
              <a:r>
                <a:t>a) Unstructured Eulerian grid and Lagrangian particles. b) Particles as vectors from its nearest Eulerian grid point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Image Gallery"/>
          <p:cNvGrpSpPr/>
          <p:nvPr/>
        </p:nvGrpSpPr>
        <p:grpSpPr>
          <a:xfrm>
            <a:off x="1246534" y="1849387"/>
            <a:ext cx="10511732" cy="7891117"/>
            <a:chOff x="0" y="0"/>
            <a:chExt cx="10511730" cy="7891115"/>
          </a:xfrm>
        </p:grpSpPr>
        <p:pic>
          <p:nvPicPr>
            <p:cNvPr id="134" name="Screen Shot 2018-04-24 at 5.08.57 PM.png" descr="Screen Shot 2018-04-24 at 5.08.57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462" t="0" r="1462" b="0"/>
            <a:stretch>
              <a:fillRect/>
            </a:stretch>
          </p:blipFill>
          <p:spPr>
            <a:xfrm>
              <a:off x="0" y="0"/>
              <a:ext cx="10511731" cy="71926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" name="Fig. A representation of the joint data structure as files on disk."/>
            <p:cNvSpPr/>
            <p:nvPr/>
          </p:nvSpPr>
          <p:spPr>
            <a:xfrm>
              <a:off x="0" y="7268815"/>
              <a:ext cx="10511731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l" defTabSz="457200">
                <a:lnSpc>
                  <a:spcPts val="5000"/>
                </a:lnSpc>
                <a:spcBef>
                  <a:spcPts val="1200"/>
                </a:spcBef>
                <a:defRPr sz="3100"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Fig. A representation of the joint data structure as files on disk. </a:t>
              </a:r>
            </a:p>
          </p:txBody>
        </p:sp>
      </p:grpSp>
      <p:sp>
        <p:nvSpPr>
          <p:cNvPr id="137" name="Files structure on disk"/>
          <p:cNvSpPr txBox="1"/>
          <p:nvPr>
            <p:ph type="title"/>
          </p:nvPr>
        </p:nvSpPr>
        <p:spPr>
          <a:xfrm>
            <a:off x="952500" y="-76200"/>
            <a:ext cx="11099800" cy="2120900"/>
          </a:xfrm>
          <a:prstGeom prst="rect">
            <a:avLst/>
          </a:prstGeom>
        </p:spPr>
        <p:txBody>
          <a:bodyPr anchor="ctr"/>
          <a:lstStyle>
            <a:lvl1pPr>
              <a:defRPr sz="8000"/>
            </a:lvl1pPr>
          </a:lstStyle>
          <a:p>
            <a:pPr/>
            <a:r>
              <a:t>Files structure on disk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or a single time ste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a single time step</a:t>
            </a:r>
          </a:p>
        </p:txBody>
      </p:sp>
      <p:grpSp>
        <p:nvGrpSpPr>
          <p:cNvPr id="142" name="Image Gallery"/>
          <p:cNvGrpSpPr/>
          <p:nvPr/>
        </p:nvGrpSpPr>
        <p:grpSpPr>
          <a:xfrm>
            <a:off x="1320849" y="2286000"/>
            <a:ext cx="9842451" cy="6997700"/>
            <a:chOff x="0" y="0"/>
            <a:chExt cx="9842450" cy="6997700"/>
          </a:xfrm>
        </p:grpSpPr>
        <p:pic>
          <p:nvPicPr>
            <p:cNvPr id="140" name="Screen Shot 2018-04-24 at 8.43.23 PM.png" descr="Screen Shot 2018-04-24 at 8.43.23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067" t="0" r="2067" b="0"/>
            <a:stretch>
              <a:fillRect/>
            </a:stretch>
          </p:blipFill>
          <p:spPr>
            <a:xfrm>
              <a:off x="0" y="0"/>
              <a:ext cx="9842451" cy="5829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" name="Fig. A representation of joint data structure once in memory"/>
            <p:cNvSpPr/>
            <p:nvPr/>
          </p:nvSpPr>
          <p:spPr>
            <a:xfrm>
              <a:off x="0" y="5905500"/>
              <a:ext cx="9842451" cy="1092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100"/>
              </a:lvl1pPr>
            </a:lstStyle>
            <a:p>
              <a:pPr/>
              <a:r>
                <a:t>Fig. A representation of joint data structure once in memory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iles structure on dis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Files structure on disk</a:t>
            </a:r>
          </a:p>
        </p:txBody>
      </p:sp>
      <p:sp>
        <p:nvSpPr>
          <p:cNvPr id="145" name="All the particle data associated with a unit cell are grouped in contiguous chunks in the disk.…"/>
          <p:cNvSpPr txBox="1"/>
          <p:nvPr>
            <p:ph type="body" idx="4294967295"/>
          </p:nvPr>
        </p:nvSpPr>
        <p:spPr>
          <a:xfrm>
            <a:off x="687883" y="2327399"/>
            <a:ext cx="11629034" cy="6435626"/>
          </a:xfrm>
          <a:prstGeom prst="rect">
            <a:avLst/>
          </a:prstGeom>
        </p:spPr>
        <p:txBody>
          <a:bodyPr anchor="t"/>
          <a:lstStyle/>
          <a:p>
            <a:pPr marL="280927" indent="-280927" defTabSz="374904">
              <a:lnSpc>
                <a:spcPts val="5600"/>
              </a:lnSpc>
              <a:spcBef>
                <a:spcPts val="900"/>
              </a:spcBef>
              <a:defRPr sz="3744">
                <a:latin typeface="Times"/>
                <a:ea typeface="Times"/>
                <a:cs typeface="Times"/>
                <a:sym typeface="Times"/>
              </a:defRPr>
            </a:pPr>
            <a:r>
              <a:rPr sz="3854"/>
              <a:t>All the particle data associated with a unit cell are grouped in contiguous chunks in the disk.</a:t>
            </a:r>
            <a:endParaRPr sz="3854"/>
          </a:p>
          <a:p>
            <a:pPr marL="280927" indent="-280927" defTabSz="374904">
              <a:lnSpc>
                <a:spcPts val="5600"/>
              </a:lnSpc>
              <a:spcBef>
                <a:spcPts val="900"/>
              </a:spcBef>
              <a:defRPr sz="3744">
                <a:latin typeface="Times"/>
                <a:ea typeface="Times"/>
                <a:cs typeface="Times"/>
                <a:sym typeface="Times"/>
              </a:defRPr>
            </a:pPr>
            <a:r>
              <a:rPr sz="3854"/>
              <a:t>Helpers files is used as size of unit cells is not constant.</a:t>
            </a:r>
            <a:endParaRPr sz="3854"/>
          </a:p>
          <a:p>
            <a:pPr marL="280927" indent="-280927" defTabSz="374904">
              <a:lnSpc>
                <a:spcPts val="5600"/>
              </a:lnSpc>
              <a:spcBef>
                <a:spcPts val="900"/>
              </a:spcBef>
              <a:defRPr sz="3744">
                <a:latin typeface="Times"/>
                <a:ea typeface="Times"/>
                <a:cs typeface="Times"/>
                <a:sym typeface="Times"/>
              </a:defRPr>
            </a:pPr>
            <a:r>
              <a:rPr sz="3854"/>
              <a:t>Each eulerian variable can be saved without a helper files.</a:t>
            </a:r>
            <a:endParaRPr sz="3854"/>
          </a:p>
          <a:p>
            <a:pPr marL="280927" indent="-280927" defTabSz="374904">
              <a:lnSpc>
                <a:spcPts val="5600"/>
              </a:lnSpc>
              <a:spcBef>
                <a:spcPts val="900"/>
              </a:spcBef>
              <a:defRPr sz="3744">
                <a:latin typeface="Times"/>
                <a:ea typeface="Times"/>
                <a:cs typeface="Times"/>
                <a:sym typeface="Times"/>
              </a:defRPr>
            </a:pPr>
            <a:r>
              <a:rPr sz="3854"/>
              <a:t>Lagrangian particle data of a unit cell is grouped together in the order of grid point index with helper files.</a:t>
            </a:r>
            <a:endParaRPr sz="3854"/>
          </a:p>
          <a:p>
            <a:pPr marL="280927" indent="-280927" defTabSz="374904">
              <a:lnSpc>
                <a:spcPts val="5600"/>
              </a:lnSpc>
              <a:spcBef>
                <a:spcPts val="900"/>
              </a:spcBef>
              <a:defRPr sz="3744">
                <a:latin typeface="Times"/>
                <a:ea typeface="Times"/>
                <a:cs typeface="Times"/>
                <a:sym typeface="Times"/>
              </a:defRPr>
            </a:pPr>
            <a:r>
              <a:rPr sz="3854"/>
              <a:t>Additional storage for helper files is 2n(t</a:t>
            </a:r>
            <a:r>
              <a:rPr baseline="-18761" sz="3198"/>
              <a:t>p</a:t>
            </a:r>
            <a:r>
              <a:rPr baseline="-15568" sz="3854"/>
              <a:t>+1) integer values.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onstructing Traject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Constructing Trajectories</a:t>
            </a:r>
          </a:p>
        </p:txBody>
      </p:sp>
      <p:grpSp>
        <p:nvGrpSpPr>
          <p:cNvPr id="150" name="Image Gallery"/>
          <p:cNvGrpSpPr/>
          <p:nvPr/>
        </p:nvGrpSpPr>
        <p:grpSpPr>
          <a:xfrm>
            <a:off x="1386358" y="2146300"/>
            <a:ext cx="10232084" cy="6502400"/>
            <a:chOff x="0" y="0"/>
            <a:chExt cx="10232082" cy="6502400"/>
          </a:xfrm>
        </p:grpSpPr>
        <p:pic>
          <p:nvPicPr>
            <p:cNvPr id="148" name="Screen Shot 2018-04-24 at 9.30.02 PM.png" descr="Screen Shot 2018-04-24 at 9.30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376" r="0" b="376"/>
            <a:stretch>
              <a:fillRect/>
            </a:stretch>
          </p:blipFill>
          <p:spPr>
            <a:xfrm>
              <a:off x="0" y="0"/>
              <a:ext cx="10232083" cy="5257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" name="Fig. Searching the particle position with location in the previous time-step."/>
            <p:cNvSpPr/>
            <p:nvPr/>
          </p:nvSpPr>
          <p:spPr>
            <a:xfrm>
              <a:off x="0" y="5334000"/>
              <a:ext cx="10232083" cy="1168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300"/>
              </a:lvl1pPr>
            </a:lstStyle>
            <a:p>
              <a:pPr/>
              <a:r>
                <a:t>Fig. Searching the particle position with location in the previous time-step.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Multi-Resolution Samp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Multi-Resolution Sampling</a:t>
            </a:r>
          </a:p>
        </p:txBody>
      </p:sp>
      <p:sp>
        <p:nvSpPr>
          <p:cNvPr id="153" name="With the joint data structure, we can easily select a percentage of particles in each unit cell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/>
            <a:r>
              <a:t>With the joint data structure, we can easily select a percentage of particles in each unit cell.</a:t>
            </a:r>
          </a:p>
          <a:p>
            <a:pPr algn="just"/>
            <a:r>
              <a:t>On the other hand we can evenly sample the data with same number of particles, which loads the particles where eulerian grid density is higher.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